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Roboto Mono" panose="00000009000000000000" pitchFamily="49"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ke Banjo" userId="49fc10a6ac4d91dc" providerId="LiveId" clId="{E4173619-BF0F-4A8C-8C0F-31CEA1A4E31C}"/>
    <pc:docChg chg="custSel addSld delSld modSld">
      <pc:chgData name="Ronke Banjo" userId="49fc10a6ac4d91dc" providerId="LiveId" clId="{E4173619-BF0F-4A8C-8C0F-31CEA1A4E31C}" dt="2025-01-22T12:39:34.766" v="55" actId="20577"/>
      <pc:docMkLst>
        <pc:docMk/>
      </pc:docMkLst>
      <pc:sldChg chg="modSp mod">
        <pc:chgData name="Ronke Banjo" userId="49fc10a6ac4d91dc" providerId="LiveId" clId="{E4173619-BF0F-4A8C-8C0F-31CEA1A4E31C}" dt="2025-01-18T08:54:34.051" v="2" actId="1076"/>
        <pc:sldMkLst>
          <pc:docMk/>
          <pc:sldMk cId="0" sldId="256"/>
        </pc:sldMkLst>
        <pc:picChg chg="mod">
          <ac:chgData name="Ronke Banjo" userId="49fc10a6ac4d91dc" providerId="LiveId" clId="{E4173619-BF0F-4A8C-8C0F-31CEA1A4E31C}" dt="2025-01-18T08:54:34.051" v="2" actId="1076"/>
          <ac:picMkLst>
            <pc:docMk/>
            <pc:sldMk cId="0" sldId="256"/>
            <ac:picMk id="54" creationId="{00000000-0000-0000-0000-000000000000}"/>
          </ac:picMkLst>
        </pc:picChg>
      </pc:sldChg>
      <pc:sldChg chg="modSp mod">
        <pc:chgData name="Ronke Banjo" userId="49fc10a6ac4d91dc" providerId="LiveId" clId="{E4173619-BF0F-4A8C-8C0F-31CEA1A4E31C}" dt="2025-01-22T12:38:10.899" v="29" actId="1076"/>
        <pc:sldMkLst>
          <pc:docMk/>
          <pc:sldMk cId="0" sldId="269"/>
        </pc:sldMkLst>
        <pc:spChg chg="mod">
          <ac:chgData name="Ronke Banjo" userId="49fc10a6ac4d91dc" providerId="LiveId" clId="{E4173619-BF0F-4A8C-8C0F-31CEA1A4E31C}" dt="2025-01-22T12:38:08.735" v="28" actId="20577"/>
          <ac:spMkLst>
            <pc:docMk/>
            <pc:sldMk cId="0" sldId="269"/>
            <ac:spMk id="146" creationId="{00000000-0000-0000-0000-000000000000}"/>
          </ac:spMkLst>
        </pc:spChg>
        <pc:picChg chg="mod">
          <ac:chgData name="Ronke Banjo" userId="49fc10a6ac4d91dc" providerId="LiveId" clId="{E4173619-BF0F-4A8C-8C0F-31CEA1A4E31C}" dt="2025-01-22T12:38:10.899" v="29" actId="1076"/>
          <ac:picMkLst>
            <pc:docMk/>
            <pc:sldMk cId="0" sldId="269"/>
            <ac:picMk id="147" creationId="{00000000-0000-0000-0000-000000000000}"/>
          </ac:picMkLst>
        </pc:picChg>
      </pc:sldChg>
      <pc:sldChg chg="modSp mod">
        <pc:chgData name="Ronke Banjo" userId="49fc10a6ac4d91dc" providerId="LiveId" clId="{E4173619-BF0F-4A8C-8C0F-31CEA1A4E31C}" dt="2025-01-22T12:39:34.766" v="55" actId="20577"/>
        <pc:sldMkLst>
          <pc:docMk/>
          <pc:sldMk cId="0" sldId="272"/>
        </pc:sldMkLst>
        <pc:spChg chg="mod">
          <ac:chgData name="Ronke Banjo" userId="49fc10a6ac4d91dc" providerId="LiveId" clId="{E4173619-BF0F-4A8C-8C0F-31CEA1A4E31C}" dt="2025-01-22T12:39:34.766" v="55" actId="20577"/>
          <ac:spMkLst>
            <pc:docMk/>
            <pc:sldMk cId="0" sldId="272"/>
            <ac:spMk id="165" creationId="{00000000-0000-0000-0000-000000000000}"/>
          </ac:spMkLst>
        </pc:spChg>
      </pc:sldChg>
      <pc:sldChg chg="delSp new del mod">
        <pc:chgData name="Ronke Banjo" userId="49fc10a6ac4d91dc" providerId="LiveId" clId="{E4173619-BF0F-4A8C-8C0F-31CEA1A4E31C}" dt="2025-01-18T08:54:44.746" v="3" actId="2696"/>
        <pc:sldMkLst>
          <pc:docMk/>
          <pc:sldMk cId="1229076768" sldId="283"/>
        </pc:sldMkLst>
      </pc:sldChg>
      <pc:sldMasterChg chg="delSldLayout">
        <pc:chgData name="Ronke Banjo" userId="49fc10a6ac4d91dc" providerId="LiveId" clId="{E4173619-BF0F-4A8C-8C0F-31CEA1A4E31C}" dt="2025-01-18T08:54:44.746" v="3" actId="2696"/>
        <pc:sldMasterMkLst>
          <pc:docMk/>
          <pc:sldMasterMk cId="0" sldId="2147483659"/>
        </pc:sldMasterMkLst>
        <pc:sldLayoutChg chg="del">
          <pc:chgData name="Ronke Banjo" userId="49fc10a6ac4d91dc" providerId="LiveId" clId="{E4173619-BF0F-4A8C-8C0F-31CEA1A4E31C}" dt="2025-01-18T08:54:44.746" v="3" actId="2696"/>
          <pc:sldLayoutMkLst>
            <pc:docMk/>
            <pc:sldMasterMk cId="0" sldId="2147483659"/>
            <pc:sldLayoutMk cId="0" sldId="2147483649"/>
          </pc:sldLayoutMkLst>
        </pc:sldLayoutChg>
      </pc:sldMaster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nucamp.co/blog/coding-bootcamp-qatar-qat-inside-qatars-thriving-tech-hub-startups-and-success-storie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mauvegroup.com/innovation-hub/blog/the-worlds-highest-and-lowest-tech-salaries"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projectpro.io/article/data-engineer-vs-data-architect/839#:~:text=Data%20engineers%20earn%20an%20average,architects%20often%20make%20the%20most."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161d3817d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161d3817d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14daa565ca_0_1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14daa565ca_0_1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14daa565ca_0_1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14daa565ca_0_1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14daa565ca_0_1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14daa565ca_0_1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161d3817d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161d3817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251b6ffcd2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251b6ffcd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251b6ffcd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251b6ffcd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251b6ffcd2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3251b6ffcd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251b6ffcd2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251b6ffcd2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251b6ffcd2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251b6ffcd2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3251b6ffcd2_5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251b6ffcd2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251b6ffcd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251b6ffcd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251b6ffcd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251b6ffcd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https://www.nucamp.co/blog/coding-bootcamp-qatar-qat-inside-qatars-thriving-tech-hub-startups-and-success-stories#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251b6ffcd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251b6ffcd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https://mauvegroup.com/innovation-hub/blog/the-worlds-highest-and-lowest-tech-salaries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251b6ffcd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251b6ffcd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https://www.projectpro.io/article/data-engineer-vs-data-architect/839#:~:text=Data%20engineers%20earn%20an%20average,architects%20often%20make%20the%20most.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251b6ffcd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3251b6ffcd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251b6ffcd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251b6ffcd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251b6ffcd2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251b6ffcd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251b6ffcd2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251b6ffcd2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251b6ffcd2_5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251b6ffcd2_5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14daa565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4daa565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251b6ffcd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251b6ffcd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251b6ffcd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251b6ffcd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251b6ffcd2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251b6ffcd2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15f1401a8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15f1401a8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251b6ffcd2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251b6ffcd2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20000"/>
          </a:blip>
          <a:stretch>
            <a:fillRect/>
          </a:stretch>
        </p:blipFill>
        <p:spPr>
          <a:xfrm>
            <a:off x="-54300" y="0"/>
            <a:ext cx="9252600" cy="5151150"/>
          </a:xfrm>
          <a:prstGeom prst="rect">
            <a:avLst/>
          </a:prstGeom>
          <a:noFill/>
          <a:ln>
            <a:noFill/>
          </a:ln>
          <a:effectLst>
            <a:outerShdw blurRad="57150" dist="19050" dir="5400000" algn="bl" rotWithShape="0">
              <a:srgbClr val="000000">
                <a:alpha val="54000"/>
              </a:srgbClr>
            </a:outerShdw>
          </a:effectLst>
        </p:spPr>
      </p:pic>
      <p:sp>
        <p:nvSpPr>
          <p:cNvPr id="55" name="Google Shape;55;p13"/>
          <p:cNvSpPr txBox="1">
            <a:spLocks noGrp="1"/>
          </p:cNvSpPr>
          <p:nvPr>
            <p:ph type="ctrTitle"/>
          </p:nvPr>
        </p:nvSpPr>
        <p:spPr>
          <a:xfrm>
            <a:off x="311708" y="110095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Data Science Salaries</a:t>
            </a:r>
            <a:endParaRPr/>
          </a:p>
        </p:txBody>
      </p:sp>
      <p:sp>
        <p:nvSpPr>
          <p:cNvPr id="56" name="Google Shape;56;p13"/>
          <p:cNvSpPr txBox="1">
            <a:spLocks noGrp="1"/>
          </p:cNvSpPr>
          <p:nvPr>
            <p:ph type="subTitle" idx="1"/>
          </p:nvPr>
        </p:nvSpPr>
        <p:spPr>
          <a:xfrm>
            <a:off x="549825" y="324687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1"/>
                </a:solidFill>
              </a:rPr>
              <a:t>MySQL analysis</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Conditional Aggregation in SQL</a:t>
            </a:r>
            <a:endParaRPr/>
          </a:p>
          <a:p>
            <a:pPr marL="0" lvl="0" indent="0" algn="l" rtl="0">
              <a:spcBef>
                <a:spcPts val="0"/>
              </a:spcBef>
              <a:spcAft>
                <a:spcPts val="0"/>
              </a:spcAft>
              <a:buNone/>
            </a:pPr>
            <a:endParaRPr/>
          </a:p>
        </p:txBody>
      </p:sp>
      <p:sp>
        <p:nvSpPr>
          <p:cNvPr id="117" name="Google Shape;117;p22"/>
          <p:cNvSpPr txBox="1">
            <a:spLocks noGrp="1"/>
          </p:cNvSpPr>
          <p:nvPr>
            <p:ph type="body" idx="1"/>
          </p:nvPr>
        </p:nvSpPr>
        <p:spPr>
          <a:xfrm>
            <a:off x="173025" y="2379225"/>
            <a:ext cx="3735000" cy="247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700">
                <a:solidFill>
                  <a:schemeClr val="dk1"/>
                </a:solidFill>
              </a:rPr>
              <a:t>Using conditional aggregation with SQL queries, this analysis calculates the percentage of employees working fully remotely for each year, highlighting trends in workforce flexibility and adaptation over time.</a:t>
            </a:r>
            <a:endParaRPr sz="2300"/>
          </a:p>
          <a:p>
            <a:pPr marL="0" lvl="0" indent="0" algn="l" rtl="0">
              <a:spcBef>
                <a:spcPts val="0"/>
              </a:spcBef>
              <a:spcAft>
                <a:spcPts val="1200"/>
              </a:spcAft>
              <a:buNone/>
            </a:pPr>
            <a:endParaRPr/>
          </a:p>
        </p:txBody>
      </p:sp>
      <p:pic>
        <p:nvPicPr>
          <p:cNvPr id="118" name="Google Shape;118;p22"/>
          <p:cNvPicPr preferRelativeResize="0"/>
          <p:nvPr/>
        </p:nvPicPr>
        <p:blipFill>
          <a:blip r:embed="rId3">
            <a:alphaModFix/>
          </a:blip>
          <a:stretch>
            <a:fillRect/>
          </a:stretch>
        </p:blipFill>
        <p:spPr>
          <a:xfrm>
            <a:off x="645400" y="1131175"/>
            <a:ext cx="8186902" cy="999325"/>
          </a:xfrm>
          <a:prstGeom prst="rect">
            <a:avLst/>
          </a:prstGeom>
          <a:noFill/>
          <a:ln>
            <a:noFill/>
          </a:ln>
        </p:spPr>
      </p:pic>
      <p:pic>
        <p:nvPicPr>
          <p:cNvPr id="119" name="Google Shape;119;p22"/>
          <p:cNvPicPr preferRelativeResize="0"/>
          <p:nvPr/>
        </p:nvPicPr>
        <p:blipFill>
          <a:blip r:embed="rId4">
            <a:alphaModFix/>
          </a:blip>
          <a:stretch>
            <a:fillRect/>
          </a:stretch>
        </p:blipFill>
        <p:spPr>
          <a:xfrm>
            <a:off x="4827900" y="2470898"/>
            <a:ext cx="3646825" cy="1760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Minimum, Maximum, and Average Salary </a:t>
            </a:r>
            <a:endParaRPr/>
          </a:p>
        </p:txBody>
      </p:sp>
      <p:sp>
        <p:nvSpPr>
          <p:cNvPr id="125" name="Google Shape;125;p23"/>
          <p:cNvSpPr txBox="1">
            <a:spLocks noGrp="1"/>
          </p:cNvSpPr>
          <p:nvPr>
            <p:ph type="body" idx="1"/>
          </p:nvPr>
        </p:nvSpPr>
        <p:spPr>
          <a:xfrm>
            <a:off x="311700" y="1152475"/>
            <a:ext cx="49233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To investigate the distribution of salaries among employees.</a:t>
            </a:r>
            <a:endParaRPr/>
          </a:p>
          <a:p>
            <a:pPr marL="0" lvl="0" indent="0" algn="l" rtl="0">
              <a:spcBef>
                <a:spcPts val="0"/>
              </a:spcBef>
              <a:spcAft>
                <a:spcPts val="0"/>
              </a:spcAft>
              <a:buNone/>
            </a:pPr>
            <a:endParaRPr/>
          </a:p>
          <a:p>
            <a:pPr marL="0" lvl="0" indent="0" algn="l" rtl="0">
              <a:spcBef>
                <a:spcPts val="0"/>
              </a:spcBef>
              <a:spcAft>
                <a:spcPts val="0"/>
              </a:spcAft>
              <a:buNone/>
            </a:pPr>
            <a:r>
              <a:rPr lang="en"/>
              <a:t>Calculate the range (minimum and maximum) of Salary that employees earn. </a:t>
            </a:r>
            <a:endParaRPr/>
          </a:p>
          <a:p>
            <a:pPr marL="0" lvl="0" indent="0" algn="l" rtl="0">
              <a:spcBef>
                <a:spcPts val="0"/>
              </a:spcBef>
              <a:spcAft>
                <a:spcPts val="0"/>
              </a:spcAft>
              <a:buNone/>
            </a:pPr>
            <a:endParaRPr/>
          </a:p>
          <a:p>
            <a:pPr marL="0" lvl="0" indent="0" algn="l" rtl="0">
              <a:spcBef>
                <a:spcPts val="0"/>
              </a:spcBef>
              <a:spcAft>
                <a:spcPts val="0"/>
              </a:spcAft>
              <a:buNone/>
            </a:pPr>
            <a:r>
              <a:rPr lang="en"/>
              <a:t>The minimum amount = $15,000</a:t>
            </a:r>
            <a:endParaRPr/>
          </a:p>
          <a:p>
            <a:pPr marL="0" lvl="0" indent="0" algn="l" rtl="0">
              <a:spcBef>
                <a:spcPts val="0"/>
              </a:spcBef>
              <a:spcAft>
                <a:spcPts val="0"/>
              </a:spcAft>
              <a:buNone/>
            </a:pPr>
            <a:r>
              <a:rPr lang="en"/>
              <a:t>The maximum amount= $800,000</a:t>
            </a:r>
            <a:endParaRPr/>
          </a:p>
          <a:p>
            <a:pPr marL="0" lvl="0" indent="0" algn="l" rtl="0">
              <a:spcBef>
                <a:spcPts val="0"/>
              </a:spcBef>
              <a:spcAft>
                <a:spcPts val="0"/>
              </a:spcAft>
              <a:buClr>
                <a:schemeClr val="dk1"/>
              </a:buClr>
              <a:buSzPts val="1100"/>
              <a:buFont typeface="Arial"/>
              <a:buNone/>
            </a:pPr>
            <a:r>
              <a:rPr lang="en"/>
              <a:t>The average amount= $146,752.41 </a:t>
            </a:r>
            <a:endParaRPr/>
          </a:p>
          <a:p>
            <a:pPr marL="0" lvl="0" indent="0" algn="l" rtl="0">
              <a:spcBef>
                <a:spcPts val="0"/>
              </a:spcBef>
              <a:spcAft>
                <a:spcPts val="1200"/>
              </a:spcAft>
              <a:buNone/>
            </a:pPr>
            <a:endParaRPr/>
          </a:p>
        </p:txBody>
      </p:sp>
      <p:pic>
        <p:nvPicPr>
          <p:cNvPr id="126" name="Google Shape;126;p23"/>
          <p:cNvPicPr preferRelativeResize="0"/>
          <p:nvPr/>
        </p:nvPicPr>
        <p:blipFill>
          <a:blip r:embed="rId3">
            <a:alphaModFix/>
          </a:blip>
          <a:stretch>
            <a:fillRect/>
          </a:stretch>
        </p:blipFill>
        <p:spPr>
          <a:xfrm>
            <a:off x="5070375" y="1078775"/>
            <a:ext cx="3955775" cy="3343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311700" y="189225"/>
            <a:ext cx="3607500" cy="89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Number of Employees per Salary Ranges</a:t>
            </a:r>
            <a:endParaRPr/>
          </a:p>
        </p:txBody>
      </p:sp>
      <p:sp>
        <p:nvSpPr>
          <p:cNvPr id="132" name="Google Shape;132;p24"/>
          <p:cNvSpPr txBox="1">
            <a:spLocks noGrp="1"/>
          </p:cNvSpPr>
          <p:nvPr>
            <p:ph type="body" idx="1"/>
          </p:nvPr>
        </p:nvSpPr>
        <p:spPr>
          <a:xfrm>
            <a:off x="311700" y="1152475"/>
            <a:ext cx="3360900" cy="3416400"/>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SzPct val="100000"/>
              <a:buChar char="●"/>
            </a:pPr>
            <a:r>
              <a:rPr lang="en"/>
              <a:t>Using a case statement, we can catagorise the number of employees per salary bracket. </a:t>
            </a:r>
            <a:endParaRPr/>
          </a:p>
          <a:p>
            <a:pPr marL="457200" lvl="0" indent="0" algn="l" rtl="0">
              <a:spcBef>
                <a:spcPts val="1200"/>
              </a:spcBef>
              <a:spcAft>
                <a:spcPts val="0"/>
              </a:spcAft>
              <a:buNone/>
            </a:pPr>
            <a:endParaRPr/>
          </a:p>
          <a:p>
            <a:pPr marL="457200" lvl="0" indent="-334327" algn="l" rtl="0">
              <a:spcBef>
                <a:spcPts val="1200"/>
              </a:spcBef>
              <a:spcAft>
                <a:spcPts val="0"/>
              </a:spcAft>
              <a:buSzPct val="100000"/>
              <a:buChar char="●"/>
            </a:pPr>
            <a:r>
              <a:rPr lang="en"/>
              <a:t>The largest frequency of employees had a salary between $100k-$200k which is consistent with the calculated mean. </a:t>
            </a:r>
            <a:endParaRPr/>
          </a:p>
          <a:p>
            <a:pPr marL="0" lvl="0" indent="0" algn="l" rtl="0">
              <a:spcBef>
                <a:spcPts val="1200"/>
              </a:spcBef>
              <a:spcAft>
                <a:spcPts val="1200"/>
              </a:spcAft>
              <a:buNone/>
            </a:pPr>
            <a:endParaRPr/>
          </a:p>
        </p:txBody>
      </p:sp>
      <p:pic>
        <p:nvPicPr>
          <p:cNvPr id="133" name="Google Shape;133;p24"/>
          <p:cNvPicPr preferRelativeResize="0"/>
          <p:nvPr/>
        </p:nvPicPr>
        <p:blipFill>
          <a:blip r:embed="rId3">
            <a:alphaModFix/>
          </a:blip>
          <a:stretch>
            <a:fillRect/>
          </a:stretch>
        </p:blipFill>
        <p:spPr>
          <a:xfrm>
            <a:off x="4071600" y="42775"/>
            <a:ext cx="5027725" cy="50641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292500" y="221400"/>
            <a:ext cx="40743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Flagging Employees that earn &gt;$400,000</a:t>
            </a:r>
            <a:endParaRPr/>
          </a:p>
        </p:txBody>
      </p:sp>
      <p:sp>
        <p:nvSpPr>
          <p:cNvPr id="139" name="Google Shape;139;p25"/>
          <p:cNvSpPr txBox="1">
            <a:spLocks noGrp="1"/>
          </p:cNvSpPr>
          <p:nvPr>
            <p:ph type="body" idx="1"/>
          </p:nvPr>
        </p:nvSpPr>
        <p:spPr>
          <a:xfrm>
            <a:off x="87150" y="1249625"/>
            <a:ext cx="4485000" cy="4153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Employees that satisfy certain conditions of a case statement can be identified by creating a ‘flag’. </a:t>
            </a:r>
            <a:endParaRPr/>
          </a:p>
          <a:p>
            <a:pPr marL="457200" lvl="0" indent="-342900" algn="l" rtl="0">
              <a:spcBef>
                <a:spcPts val="0"/>
              </a:spcBef>
              <a:spcAft>
                <a:spcPts val="0"/>
              </a:spcAft>
              <a:buSzPts val="1800"/>
              <a:buChar char="●"/>
            </a:pPr>
            <a:r>
              <a:rPr lang="en"/>
              <a:t>In this example, we are finding employees that make more than $400,000 and their company location is the US, which are marked by a 1. </a:t>
            </a:r>
            <a:endParaRPr/>
          </a:p>
          <a:p>
            <a:pPr marL="457200" lvl="0" indent="-342900" algn="l" rtl="0">
              <a:spcBef>
                <a:spcPts val="0"/>
              </a:spcBef>
              <a:spcAft>
                <a:spcPts val="0"/>
              </a:spcAft>
              <a:buSzPts val="1800"/>
              <a:buChar char="●"/>
            </a:pPr>
            <a:r>
              <a:rPr lang="en"/>
              <a:t>This can be changed to any boolean data format (YES/NO or TRUE/ FALSE). </a:t>
            </a:r>
            <a:endParaRPr/>
          </a:p>
          <a:p>
            <a:pPr marL="0" lvl="0" indent="0" algn="l" rtl="0">
              <a:spcBef>
                <a:spcPts val="1200"/>
              </a:spcBef>
              <a:spcAft>
                <a:spcPts val="1200"/>
              </a:spcAft>
              <a:buNone/>
            </a:pPr>
            <a:endParaRPr/>
          </a:p>
        </p:txBody>
      </p:sp>
      <p:pic>
        <p:nvPicPr>
          <p:cNvPr id="140" name="Google Shape;140;p25"/>
          <p:cNvPicPr preferRelativeResize="0"/>
          <p:nvPr/>
        </p:nvPicPr>
        <p:blipFill>
          <a:blip r:embed="rId3">
            <a:alphaModFix/>
          </a:blip>
          <a:stretch>
            <a:fillRect/>
          </a:stretch>
        </p:blipFill>
        <p:spPr>
          <a:xfrm>
            <a:off x="4795725" y="445025"/>
            <a:ext cx="4348275" cy="45688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Counting Types of Jobs</a:t>
            </a:r>
            <a:endParaRPr/>
          </a:p>
        </p:txBody>
      </p:sp>
      <p:sp>
        <p:nvSpPr>
          <p:cNvPr id="146" name="Google Shape;146;p26"/>
          <p:cNvSpPr txBox="1">
            <a:spLocks noGrp="1"/>
          </p:cNvSpPr>
          <p:nvPr>
            <p:ph type="body" idx="1"/>
          </p:nvPr>
        </p:nvSpPr>
        <p:spPr>
          <a:xfrm>
            <a:off x="211200" y="1088525"/>
            <a:ext cx="4046100" cy="38265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sz="1600" dirty="0"/>
              <a:t>Using both count and wildcards,we can count the number of jobs in fields of Engineering, Architecture, and Science among others. </a:t>
            </a:r>
            <a:endParaRPr sz="1600" dirty="0"/>
          </a:p>
          <a:p>
            <a:pPr marL="0" lvl="0" indent="0" algn="l" rtl="0">
              <a:spcBef>
                <a:spcPts val="1200"/>
              </a:spcBef>
              <a:spcAft>
                <a:spcPts val="0"/>
              </a:spcAft>
              <a:buNone/>
            </a:pPr>
            <a:r>
              <a:rPr lang="en" sz="1600" dirty="0"/>
              <a:t>The number of jobs for each of these disciplines: </a:t>
            </a:r>
            <a:endParaRPr sz="1600" dirty="0"/>
          </a:p>
          <a:p>
            <a:pPr marL="457200" lvl="0" indent="-330200" algn="l" rtl="0">
              <a:spcBef>
                <a:spcPts val="1200"/>
              </a:spcBef>
              <a:spcAft>
                <a:spcPts val="0"/>
              </a:spcAft>
              <a:buSzPts val="1600"/>
              <a:buChar char="●"/>
            </a:pPr>
            <a:r>
              <a:rPr lang="en" sz="1600" dirty="0"/>
              <a:t>Engineering= 6224</a:t>
            </a:r>
            <a:endParaRPr sz="1600" dirty="0"/>
          </a:p>
          <a:p>
            <a:pPr marL="457200" lvl="0" indent="-330200" algn="l" rtl="0">
              <a:spcBef>
                <a:spcPts val="0"/>
              </a:spcBef>
              <a:spcAft>
                <a:spcPts val="0"/>
              </a:spcAft>
              <a:buSzPts val="1600"/>
              <a:buChar char="●"/>
            </a:pPr>
            <a:r>
              <a:rPr lang="en" sz="1600" dirty="0"/>
              <a:t>Architecture= 402</a:t>
            </a:r>
            <a:endParaRPr sz="1600" dirty="0"/>
          </a:p>
          <a:p>
            <a:pPr marL="457200" lvl="0" indent="-330200" algn="l" rtl="0">
              <a:spcBef>
                <a:spcPts val="0"/>
              </a:spcBef>
              <a:spcAft>
                <a:spcPts val="0"/>
              </a:spcAft>
              <a:buSzPts val="1600"/>
              <a:buChar char="●"/>
            </a:pPr>
            <a:r>
              <a:rPr lang="en" sz="1600" dirty="0"/>
              <a:t>Science= 4114</a:t>
            </a:r>
            <a:endParaRPr sz="1600" dirty="0"/>
          </a:p>
          <a:p>
            <a:pPr marL="0" lvl="0" indent="0" algn="l" rtl="0">
              <a:spcBef>
                <a:spcPts val="1200"/>
              </a:spcBef>
              <a:spcAft>
                <a:spcPts val="1200"/>
              </a:spcAft>
              <a:buNone/>
            </a:pPr>
            <a:r>
              <a:rPr lang="en" sz="1600" dirty="0"/>
              <a:t>This provides the company with more insight into how many fields are being occupied than others. </a:t>
            </a:r>
            <a:endParaRPr sz="1600" dirty="0"/>
          </a:p>
        </p:txBody>
      </p:sp>
      <p:pic>
        <p:nvPicPr>
          <p:cNvPr id="147" name="Google Shape;147;p26"/>
          <p:cNvPicPr preferRelativeResize="0"/>
          <p:nvPr/>
        </p:nvPicPr>
        <p:blipFill rotWithShape="1">
          <a:blip r:embed="rId3">
            <a:alphaModFix/>
          </a:blip>
          <a:srcRect l="2764" t="3375" r="6901" b="20071"/>
          <a:stretch/>
        </p:blipFill>
        <p:spPr>
          <a:xfrm>
            <a:off x="4097526" y="93975"/>
            <a:ext cx="4835274" cy="4604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title"/>
          </p:nvPr>
        </p:nvSpPr>
        <p:spPr>
          <a:xfrm>
            <a:off x="3384550" y="2086650"/>
            <a:ext cx="202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720"/>
              <a:t>Results</a:t>
            </a:r>
            <a:endParaRPr sz="3720"/>
          </a:p>
        </p:txBody>
      </p:sp>
      <p:pic>
        <p:nvPicPr>
          <p:cNvPr id="153" name="Google Shape;153;p27"/>
          <p:cNvPicPr preferRelativeResize="0"/>
          <p:nvPr/>
        </p:nvPicPr>
        <p:blipFill>
          <a:blip r:embed="rId3">
            <a:alphaModFix amt="20000"/>
          </a:blip>
          <a:stretch>
            <a:fillRect/>
          </a:stretch>
        </p:blipFill>
        <p:spPr>
          <a:xfrm>
            <a:off x="-54300" y="-3825"/>
            <a:ext cx="9252600" cy="5151150"/>
          </a:xfrm>
          <a:prstGeom prst="rect">
            <a:avLst/>
          </a:prstGeom>
          <a:noFill/>
          <a:ln>
            <a:noFill/>
          </a:ln>
          <a:effectLst>
            <a:outerShdw blurRad="57150" dist="19050" dir="5400000" algn="bl" rotWithShape="0">
              <a:srgbClr val="000000">
                <a:alpha val="54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Results </a:t>
            </a:r>
            <a:endParaRPr/>
          </a:p>
        </p:txBody>
      </p:sp>
      <p:sp>
        <p:nvSpPr>
          <p:cNvPr id="159" name="Google Shape;159;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AutoNum type="arabicPeriod"/>
            </a:pPr>
            <a:r>
              <a:rPr lang="en" u="sng"/>
              <a:t>The Percentage of Remote workers</a:t>
            </a:r>
            <a:endParaRPr u="sng"/>
          </a:p>
          <a:p>
            <a:pPr marL="0" lvl="0" indent="0" algn="l" rtl="0">
              <a:spcBef>
                <a:spcPts val="1200"/>
              </a:spcBef>
              <a:spcAft>
                <a:spcPts val="0"/>
              </a:spcAft>
              <a:buNone/>
            </a:pPr>
            <a:r>
              <a:rPr lang="en"/>
              <a:t>The number of remote workers increased from 2020 and then gradually decreased from 2022. In 2020 48% of workers were remote, which gradually increased to 53% in both 2021 and 2022. Then the percentage of remote workers decreased to 31.4% in 2023 and to 23.6% in 2024.</a:t>
            </a:r>
            <a:endParaRPr/>
          </a:p>
          <a:p>
            <a:pPr marL="457200" lvl="0" indent="-342900" algn="l" rtl="0">
              <a:spcBef>
                <a:spcPts val="1200"/>
              </a:spcBef>
              <a:spcAft>
                <a:spcPts val="0"/>
              </a:spcAft>
              <a:buSzPts val="1800"/>
              <a:buAutoNum type="arabicPeriod"/>
            </a:pPr>
            <a:r>
              <a:rPr lang="en" u="sng"/>
              <a:t>The minimum, maximum and average salaries </a:t>
            </a:r>
            <a:endParaRPr u="sng"/>
          </a:p>
          <a:p>
            <a:pPr marL="0" lvl="0" indent="0" algn="l" rtl="0">
              <a:spcBef>
                <a:spcPts val="1200"/>
              </a:spcBef>
              <a:spcAft>
                <a:spcPts val="0"/>
              </a:spcAft>
              <a:buNone/>
            </a:pPr>
            <a:r>
              <a:rPr lang="en"/>
              <a:t>It was found that the minimum salary that was available was $15,000, the maximum amount that was achieved was $800,000 and the average salary from the data provided was $146,752.41. </a:t>
            </a:r>
            <a:endParaRPr/>
          </a:p>
          <a:p>
            <a:pPr marL="0" lvl="0" indent="0" algn="l" rtl="0">
              <a:spcBef>
                <a:spcPts val="1200"/>
              </a:spcBef>
              <a:spcAft>
                <a:spcPts val="12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Results continued</a:t>
            </a:r>
            <a:endParaRPr/>
          </a:p>
        </p:txBody>
      </p:sp>
      <p:sp>
        <p:nvSpPr>
          <p:cNvPr id="165" name="Google Shape;165;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u="sng" dirty="0"/>
              <a:t>3.) The distribution of employees within different salary brackets</a:t>
            </a:r>
            <a:endParaRPr u="sng" dirty="0"/>
          </a:p>
          <a:p>
            <a:pPr marL="0" lvl="0" indent="0" algn="l" rtl="0">
              <a:spcBef>
                <a:spcPts val="1200"/>
              </a:spcBef>
              <a:spcAft>
                <a:spcPts val="0"/>
              </a:spcAft>
              <a:buNone/>
            </a:pPr>
            <a:r>
              <a:rPr lang="en" dirty="0"/>
              <a:t>The distribution of employees that have salaries between $15,000 and $800,000 shares a similar structure to a bell-curve. It was found that 19 people made less than $20,000, 72 employees made more than $20,000 and less than$50,000, 121 employees made more than $50,000 and less than $100,000, 123 employees made more than $100,000 and less than $200,000, 67 employees made more than $200,000 and less than $300,000, 31 employees made more than $300,000 and less than $400,000, 15 employees made more than $400,000 and less than $500,000, 5 employees made more than $500,000 and less than $600,000, 1 employee made more than $600,000 and less than $700,000. Surprisingly 9 employees made more than $700,000. This indicates that most employees make between $100,000- $200,000. </a:t>
            </a:r>
            <a:endParaRPr dirty="0"/>
          </a:p>
          <a:p>
            <a:pPr marL="0" lvl="0" indent="0" algn="l" rtl="0">
              <a:spcBef>
                <a:spcPts val="1200"/>
              </a:spcBef>
              <a:spcAft>
                <a:spcPts val="0"/>
              </a:spcAft>
              <a:buNone/>
            </a:pPr>
            <a:r>
              <a:rPr lang="en" u="sng" dirty="0"/>
              <a:t> 4.) The number of job disciplines.</a:t>
            </a:r>
            <a:r>
              <a:rPr lang="en" dirty="0"/>
              <a:t>  </a:t>
            </a:r>
            <a:endParaRPr dirty="0"/>
          </a:p>
          <a:p>
            <a:pPr marL="0" lvl="0" indent="0" algn="l" rtl="0">
              <a:spcBef>
                <a:spcPts val="1200"/>
              </a:spcBef>
              <a:spcAft>
                <a:spcPts val="0"/>
              </a:spcAft>
              <a:buNone/>
            </a:pPr>
            <a:r>
              <a:rPr lang="en" dirty="0"/>
              <a:t>It was found that within the engineering, architecture and science disciplines there </a:t>
            </a:r>
            <a:r>
              <a:rPr lang="en"/>
              <a:t>were 6224 </a:t>
            </a:r>
            <a:r>
              <a:rPr lang="en" dirty="0"/>
              <a:t>engineering roles</a:t>
            </a:r>
            <a:r>
              <a:rPr lang="en"/>
              <a:t>, 4114 </a:t>
            </a:r>
            <a:r>
              <a:rPr lang="en" dirty="0"/>
              <a:t>scientist roles </a:t>
            </a:r>
            <a:r>
              <a:rPr lang="en"/>
              <a:t>and 402 architecture </a:t>
            </a:r>
            <a:r>
              <a:rPr lang="en" dirty="0"/>
              <a:t>roles.  </a:t>
            </a:r>
            <a:endParaRPr dirty="0"/>
          </a:p>
          <a:p>
            <a:pPr marL="457200" lvl="0" indent="0" algn="l" rtl="0">
              <a:spcBef>
                <a:spcPts val="1200"/>
              </a:spcBef>
              <a:spcAft>
                <a:spcPts val="120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Results continued</a:t>
            </a:r>
            <a:endParaRPr/>
          </a:p>
        </p:txBody>
      </p:sp>
      <p:sp>
        <p:nvSpPr>
          <p:cNvPr id="171" name="Google Shape;171;p30"/>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u="sng"/>
              <a:t>5.) Highest Paying Locations for Remote Work</a:t>
            </a:r>
            <a:endParaRPr u="sng"/>
          </a:p>
          <a:p>
            <a:pPr marL="0" lvl="0" indent="0" algn="l" rtl="0">
              <a:spcBef>
                <a:spcPts val="1200"/>
              </a:spcBef>
              <a:spcAft>
                <a:spcPts val="0"/>
              </a:spcAft>
              <a:buNone/>
            </a:pPr>
            <a:r>
              <a:rPr lang="en"/>
              <a:t>Qatar (QA) stands out as the highest-paying location for remote work with an average salary of $300,000, followed by Malaysia (MY) at $200,000 and Puerto Rico (PR) at $167,500. The United States (US) and Canada (CA) also rank highly, offering average remote salaries exceeding $150,000. The data highlights a significant variation in average remote salaries across different regions, with notable opportunities in both North America and select international locations such as Saudi Arabia (SA), Ukraine (UA), and Sweden (SE).</a:t>
            </a:r>
            <a:endParaRPr/>
          </a:p>
          <a:p>
            <a:pPr marL="0" lvl="0" indent="0" algn="l" rtl="0">
              <a:spcBef>
                <a:spcPts val="1200"/>
              </a:spcBef>
              <a:spcAft>
                <a:spcPts val="0"/>
              </a:spcAft>
              <a:buNone/>
            </a:pPr>
            <a:r>
              <a:rPr lang="en" u="sng"/>
              <a:t>6.) Average Salary by Company Size</a:t>
            </a:r>
            <a:endParaRPr u="sng"/>
          </a:p>
          <a:p>
            <a:pPr marL="0" lvl="0" indent="0" algn="l" rtl="0">
              <a:spcBef>
                <a:spcPts val="1200"/>
              </a:spcBef>
              <a:spcAft>
                <a:spcPts val="0"/>
              </a:spcAft>
              <a:buNone/>
            </a:pPr>
            <a:r>
              <a:rPr lang="en"/>
              <a:t>Medium-sized companies (M) offer the highest average salary of $151,450.54, indicating that these organizations provide competitive pay compared to others.</a:t>
            </a:r>
            <a:endParaRPr/>
          </a:p>
          <a:p>
            <a:pPr marL="0" lvl="0" indent="0" algn="l" rtl="0">
              <a:spcBef>
                <a:spcPts val="1200"/>
              </a:spcBef>
              <a:spcAft>
                <a:spcPts val="0"/>
              </a:spcAft>
              <a:buNone/>
            </a:pPr>
            <a:r>
              <a:rPr lang="en"/>
              <a:t>Large companies (L) follow with an average salary of $139,602.46, slightly lower than medium-sized companies.</a:t>
            </a:r>
            <a:endParaRPr/>
          </a:p>
          <a:p>
            <a:pPr marL="0" lvl="0" indent="0" algn="l" rtl="0">
              <a:spcBef>
                <a:spcPts val="1200"/>
              </a:spcBef>
              <a:spcAft>
                <a:spcPts val="0"/>
              </a:spcAft>
              <a:buNone/>
            </a:pPr>
            <a:r>
              <a:rPr lang="en"/>
              <a:t>Small companies (S) offer the lowest average salary of $86,614.57, reflecting a significant gap compared to both medium and large companies.</a:t>
            </a:r>
            <a:endParaRPr/>
          </a:p>
          <a:p>
            <a:pPr marL="0" lvl="0" indent="0" algn="l" rtl="0">
              <a:spcBef>
                <a:spcPts val="1200"/>
              </a:spcBef>
              <a:spcAft>
                <a:spcPts val="1200"/>
              </a:spcAft>
              <a:buNone/>
            </a:pPr>
            <a:r>
              <a:rPr lang="en"/>
              <a:t>This analysis suggests that medium-sized companies prioritize higher salaries, potentially to attract and retain top talent while maintaining a lean organizational structure. Small companies may face financial constraints, which could limit their ability to offer competitive salaries.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Results continued</a:t>
            </a:r>
            <a:endParaRPr/>
          </a:p>
        </p:txBody>
      </p:sp>
      <p:sp>
        <p:nvSpPr>
          <p:cNvPr id="177" name="Google Shape;177;p31"/>
          <p:cNvSpPr txBox="1">
            <a:spLocks noGrp="1"/>
          </p:cNvSpPr>
          <p:nvPr>
            <p:ph type="body" idx="1"/>
          </p:nvPr>
        </p:nvSpPr>
        <p:spPr>
          <a:xfrm>
            <a:off x="311700" y="1152475"/>
            <a:ext cx="8520600" cy="3908100"/>
          </a:xfrm>
          <a:prstGeom prst="rect">
            <a:avLst/>
          </a:prstGeom>
        </p:spPr>
        <p:txBody>
          <a:bodyPr spcFirstLastPara="1" wrap="square" lIns="91425" tIns="91425" rIns="91425" bIns="91425" anchor="t" anchorCtr="0">
            <a:normAutofit fontScale="62500" lnSpcReduction="10000"/>
          </a:bodyPr>
          <a:lstStyle/>
          <a:p>
            <a:pPr marL="0" lvl="0" indent="0" algn="l" rtl="0">
              <a:spcBef>
                <a:spcPts val="0"/>
              </a:spcBef>
              <a:spcAft>
                <a:spcPts val="0"/>
              </a:spcAft>
              <a:buNone/>
            </a:pPr>
            <a:r>
              <a:rPr lang="en" u="sng"/>
              <a:t>7.) Filtering Senior Positions</a:t>
            </a:r>
            <a:endParaRPr u="sng"/>
          </a:p>
          <a:p>
            <a:pPr marL="0" lvl="0" indent="0" algn="l" rtl="0">
              <a:spcBef>
                <a:spcPts val="1200"/>
              </a:spcBef>
              <a:spcAft>
                <a:spcPts val="0"/>
              </a:spcAft>
              <a:buClr>
                <a:schemeClr val="dk1"/>
              </a:buClr>
              <a:buSzPct val="64705"/>
              <a:buFont typeface="Arial"/>
              <a:buNone/>
            </a:pPr>
            <a:r>
              <a:rPr lang="en" sz="1700">
                <a:solidFill>
                  <a:schemeClr val="dk1"/>
                </a:solidFill>
              </a:rPr>
              <a:t>This query provides insights into senior-level professionals (`SE`) within the organisation. Key findings include:</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Senior-level roles vary across a wide range of job titles such as Lead Machine Learning Engineer, Data Science Manager, AI Scientist, and Analytics Engineer.</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Salaries for these positions display significant variation, ranging from $15,809 for entry-level analytics-related roles to a high of $750,000 for the Analytics Engineer in 2024.</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Some of the high-paying roles include AI Scientist with $417,937 and Lead Machine Learning Engineer with $95,386, highlighting the financial value of technical leadership roles.</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The data spans multiple years (2021–2024), suggesting evolving trends in pay and role demand over time.</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This analysis underscores the diversity of senior-level positions, their responsibilities, and their substantial salary differences, likely influenced by job title, specialisation, and market conditions.</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8.) </a:t>
            </a:r>
            <a:r>
              <a:rPr lang="en" sz="1700" u="sng">
                <a:solidFill>
                  <a:schemeClr val="dk1"/>
                </a:solidFill>
              </a:rPr>
              <a:t>Senior Position Distribution </a:t>
            </a:r>
            <a:endParaRPr sz="1700" u="sng">
              <a:solidFill>
                <a:schemeClr val="dk1"/>
              </a:solidFill>
            </a:endParaRPr>
          </a:p>
          <a:p>
            <a:pPr marL="0" lvl="0" indent="0" algn="l" rtl="0">
              <a:spcBef>
                <a:spcPts val="0"/>
              </a:spcBef>
              <a:spcAft>
                <a:spcPts val="0"/>
              </a:spcAft>
              <a:buClr>
                <a:schemeClr val="dk1"/>
              </a:buClr>
              <a:buSzPct val="64705"/>
              <a:buFont typeface="Arial"/>
              <a:buNone/>
            </a:pPr>
            <a:endParaRPr sz="1700" u="sng">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The average salary among senior roles is $163,515.7172 USD and the standard deviation among senior roles is $68,486.3 USD. </a:t>
            </a:r>
            <a:endParaRPr sz="1700" u="sng">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INTRODUCTION</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This presentation is about Data Science Salaries Datasets</a:t>
            </a:r>
            <a:endParaRPr dirty="0"/>
          </a:p>
          <a:p>
            <a:pPr marL="0" lvl="0" indent="0" algn="l" rtl="0">
              <a:spcBef>
                <a:spcPts val="1200"/>
              </a:spcBef>
              <a:spcAft>
                <a:spcPts val="0"/>
              </a:spcAft>
              <a:buNone/>
            </a:pPr>
            <a:endParaRPr dirty="0"/>
          </a:p>
          <a:p>
            <a:pPr marL="0" lvl="0" indent="0" algn="l" rtl="0">
              <a:spcBef>
                <a:spcPts val="1200"/>
              </a:spcBef>
              <a:spcAft>
                <a:spcPts val="1200"/>
              </a:spcAft>
              <a:buNone/>
            </a:pPr>
            <a:r>
              <a:rPr lang="en" dirty="0"/>
              <a:t>The aim is to look into the salaries of various job roles in the data.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body" idx="1"/>
          </p:nvPr>
        </p:nvSpPr>
        <p:spPr>
          <a:xfrm>
            <a:off x="3255075" y="1989025"/>
            <a:ext cx="3222000" cy="1059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3700">
                <a:solidFill>
                  <a:schemeClr val="dk1"/>
                </a:solidFill>
              </a:rPr>
              <a:t>Discussion</a:t>
            </a:r>
            <a:endParaRPr sz="3700">
              <a:solidFill>
                <a:schemeClr val="dk1"/>
              </a:solidFill>
            </a:endParaRPr>
          </a:p>
        </p:txBody>
      </p:sp>
      <p:pic>
        <p:nvPicPr>
          <p:cNvPr id="183" name="Google Shape;183;p32"/>
          <p:cNvPicPr preferRelativeResize="0"/>
          <p:nvPr/>
        </p:nvPicPr>
        <p:blipFill>
          <a:blip r:embed="rId3">
            <a:alphaModFix amt="20000"/>
          </a:blip>
          <a:stretch>
            <a:fillRect/>
          </a:stretch>
        </p:blipFill>
        <p:spPr>
          <a:xfrm>
            <a:off x="-54300" y="-3825"/>
            <a:ext cx="9252600" cy="5151150"/>
          </a:xfrm>
          <a:prstGeom prst="rect">
            <a:avLst/>
          </a:prstGeom>
          <a:noFill/>
          <a:ln>
            <a:noFill/>
          </a:ln>
          <a:effectLst>
            <a:outerShdw blurRad="57150" dist="19050" dir="5400000" algn="bl" rotWithShape="0">
              <a:srgbClr val="000000">
                <a:alpha val="54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311700" y="3063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a:t>
            </a:r>
            <a:endParaRPr/>
          </a:p>
        </p:txBody>
      </p:sp>
      <p:sp>
        <p:nvSpPr>
          <p:cNvPr id="189" name="Google Shape;189;p33"/>
          <p:cNvSpPr txBox="1">
            <a:spLocks noGrp="1"/>
          </p:cNvSpPr>
          <p:nvPr>
            <p:ph type="body" idx="1"/>
          </p:nvPr>
        </p:nvSpPr>
        <p:spPr>
          <a:xfrm>
            <a:off x="311700" y="1017725"/>
            <a:ext cx="8520600" cy="40263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u="sng"/>
              <a:t>How Salaries are Affected by Remote Work</a:t>
            </a:r>
            <a:endParaRPr b="1" u="sng"/>
          </a:p>
          <a:p>
            <a:pPr marL="0" lvl="0" indent="0" algn="l" rtl="0">
              <a:spcBef>
                <a:spcPts val="1200"/>
              </a:spcBef>
              <a:spcAft>
                <a:spcPts val="0"/>
              </a:spcAft>
              <a:buNone/>
            </a:pPr>
            <a:r>
              <a:rPr lang="en"/>
              <a:t>The fluctuations seen with the percentage of remote workers throughout 2020-2024 could potentially be due to COVID-19 related influences. As there was an increase in remote workers seen up to 2022, this was the peak of COVID-19 where many people preferred or were mandated to work remotely. Especially as after 2022 and upto 2024, there is a dramatic decrease in remote workers, when COVID-19 is less prevalent.  </a:t>
            </a:r>
            <a:endParaRPr/>
          </a:p>
          <a:p>
            <a:pPr marL="0" lvl="0" indent="0" algn="l" rtl="0">
              <a:spcBef>
                <a:spcPts val="1200"/>
              </a:spcBef>
              <a:spcAft>
                <a:spcPts val="1200"/>
              </a:spcAft>
              <a:buClr>
                <a:schemeClr val="dk1"/>
              </a:buClr>
              <a:buSzPts val="1100"/>
              <a:buFont typeface="Arial"/>
              <a:buNone/>
            </a:pPr>
            <a:r>
              <a:rPr lang="en"/>
              <a:t>The top 5 countries that offer the highest salaries for remote work include Qatar, Malaysia, Puerto Rico, USA and Canada. The reasoning behind Qatar’s high remote working salary, could be that Qatar is becoming an emerging powerhouse in the technology sector coupled with an increasingly growing economy (Balloun, 2024).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body" idx="1"/>
          </p:nvPr>
        </p:nvSpPr>
        <p:spPr>
          <a:xfrm>
            <a:off x="453125" y="902350"/>
            <a:ext cx="7472100" cy="39990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Clr>
                <a:schemeClr val="dk1"/>
              </a:buClr>
              <a:buSzPct val="61111"/>
              <a:buFont typeface="Arial"/>
              <a:buNone/>
            </a:pPr>
            <a:r>
              <a:rPr lang="en" b="1" u="sng"/>
              <a:t>Salaries are appear ‘Normally’ Distributed</a:t>
            </a:r>
            <a:endParaRPr b="1" u="sng"/>
          </a:p>
          <a:p>
            <a:pPr marL="0" lvl="0" indent="0" algn="l" rtl="0">
              <a:spcBef>
                <a:spcPts val="1200"/>
              </a:spcBef>
              <a:spcAft>
                <a:spcPts val="0"/>
              </a:spcAft>
              <a:buNone/>
            </a:pPr>
            <a:r>
              <a:rPr lang="en"/>
              <a:t>It was seen from the investigations of the min, max and average calculations and the distribution of employee salaries, that salaries appeared normally distributed. The highest number of salaries were centred around $100,000- $200,000 which is consistent with the mean of $146,752.41. </a:t>
            </a:r>
            <a:endParaRPr/>
          </a:p>
          <a:p>
            <a:pPr marL="0" lvl="0" indent="0" algn="l" rtl="0">
              <a:spcBef>
                <a:spcPts val="1200"/>
              </a:spcBef>
              <a:spcAft>
                <a:spcPts val="0"/>
              </a:spcAft>
              <a:buNone/>
            </a:pPr>
            <a:r>
              <a:rPr lang="en"/>
              <a:t>A surprising finding was that 9 employees had salaries greater than $700,000, when only 1 employee had a salary between $600,000-$700,000. These 9 employees may be executive employees or owners of businesses. </a:t>
            </a:r>
            <a:endParaRPr/>
          </a:p>
          <a:p>
            <a:pPr marL="0" lvl="0" indent="0" algn="l" rtl="0">
              <a:spcBef>
                <a:spcPts val="1200"/>
              </a:spcBef>
              <a:spcAft>
                <a:spcPts val="1200"/>
              </a:spcAft>
              <a:buNone/>
            </a:pPr>
            <a:r>
              <a:rPr lang="en"/>
              <a:t>Fluctuations in distribution can also be due to the differences in location, as recorded in 2024, the USA, Singapore and Germany had the highest paying technology salaries, respectively speaking (Mauve, 2024). Despite salaries being high, this may be consistent with high inflation and cost of living rates. Therefore, it is hard to standardise a ‘normal’ salary.  </a:t>
            </a:r>
            <a:endParaRPr/>
          </a:p>
        </p:txBody>
      </p:sp>
      <p:sp>
        <p:nvSpPr>
          <p:cNvPr id="195" name="Google Shape;195;p34"/>
          <p:cNvSpPr txBox="1">
            <a:spLocks noGrp="1"/>
          </p:cNvSpPr>
          <p:nvPr>
            <p:ph type="title"/>
          </p:nvPr>
        </p:nvSpPr>
        <p:spPr>
          <a:xfrm>
            <a:off x="311700" y="2230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body" idx="1"/>
          </p:nvPr>
        </p:nvSpPr>
        <p:spPr>
          <a:xfrm>
            <a:off x="368750" y="1017200"/>
            <a:ext cx="8018100" cy="37266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Clr>
                <a:schemeClr val="dk1"/>
              </a:buClr>
              <a:buSzPct val="61111"/>
              <a:buFont typeface="Arial"/>
              <a:buNone/>
            </a:pPr>
            <a:r>
              <a:rPr lang="en" b="1" u="sng"/>
              <a:t>Salary is affected by Data Job Disciplines</a:t>
            </a:r>
            <a:endParaRPr b="1" u="sng"/>
          </a:p>
          <a:p>
            <a:pPr marL="0" lvl="0" indent="0" algn="l" rtl="0">
              <a:spcBef>
                <a:spcPts val="1200"/>
              </a:spcBef>
              <a:spcAft>
                <a:spcPts val="0"/>
              </a:spcAft>
              <a:buNone/>
            </a:pPr>
            <a:r>
              <a:rPr lang="en"/>
              <a:t>It was seen that the discipline with the greatest amount of roles included engineering and scientist fields which contained 2000-3000+ roles, compared to architecture roles that had less than 300 roles, respectively. This may be influenced by salary, availability, and progression opportunities linked with engineering and scientist roles compared to architectural roles that could be more specialised and harder to obtain. </a:t>
            </a:r>
            <a:endParaRPr/>
          </a:p>
          <a:p>
            <a:pPr marL="0" lvl="0" indent="0" algn="l" rtl="0">
              <a:spcBef>
                <a:spcPts val="1200"/>
              </a:spcBef>
              <a:spcAft>
                <a:spcPts val="1200"/>
              </a:spcAft>
              <a:buNone/>
            </a:pPr>
            <a:r>
              <a:rPr lang="en"/>
              <a:t>According to ProjectPro, 2024, data architects make more money than data engineers. This is because architects typically hold more designing responsibilities for data storage, data management and data transformation that govern large scale infrastructures. Data architecture is seen as a senior role that usually oversees the work of data engineers and data scientists which may be why there are less roles available. </a:t>
            </a:r>
            <a:endParaRPr/>
          </a:p>
        </p:txBody>
      </p:sp>
      <p:sp>
        <p:nvSpPr>
          <p:cNvPr id="201" name="Google Shape;201;p35"/>
          <p:cNvSpPr txBox="1">
            <a:spLocks noGrp="1"/>
          </p:cNvSpPr>
          <p:nvPr>
            <p:ph type="title"/>
          </p:nvPr>
        </p:nvSpPr>
        <p:spPr>
          <a:xfrm>
            <a:off x="256225" y="3248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6"/>
          <p:cNvSpPr txBox="1">
            <a:spLocks noGrp="1"/>
          </p:cNvSpPr>
          <p:nvPr>
            <p:ph type="body" idx="1"/>
          </p:nvPr>
        </p:nvSpPr>
        <p:spPr>
          <a:xfrm>
            <a:off x="382850" y="1026475"/>
            <a:ext cx="8304300" cy="38064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b="1" u="sng"/>
              <a:t>Salary is affected by Seniority</a:t>
            </a:r>
            <a:endParaRPr b="1" u="sng"/>
          </a:p>
          <a:p>
            <a:pPr marL="0" lvl="0" indent="0" algn="l" rtl="0">
              <a:spcBef>
                <a:spcPts val="1200"/>
              </a:spcBef>
              <a:spcAft>
                <a:spcPts val="0"/>
              </a:spcAft>
              <a:buNone/>
            </a:pPr>
            <a:r>
              <a:rPr lang="en"/>
              <a:t>It was shown that the distribution of salaries can vary greatly even across senior positions. The range between the minimum and maximum salary was between $15,000 to $800,000, however, even within senior roles both of these ranges can be seen. In one case a senior data analyst position was $15,809 in 2023 and a senior analytics engineer was $750,000 in 2024. </a:t>
            </a:r>
            <a:endParaRPr/>
          </a:p>
          <a:p>
            <a:pPr marL="0" lvl="0" indent="0" algn="l" rtl="0">
              <a:spcBef>
                <a:spcPts val="1200"/>
              </a:spcBef>
              <a:spcAft>
                <a:spcPts val="0"/>
              </a:spcAft>
              <a:buNone/>
            </a:pPr>
            <a:r>
              <a:rPr lang="en"/>
              <a:t>The average salary across senior positions was</a:t>
            </a:r>
            <a:r>
              <a:rPr lang="en" sz="1600"/>
              <a:t> </a:t>
            </a:r>
            <a:r>
              <a:rPr lang="en" sz="1700"/>
              <a:t>$163,515.7 but the standard deviation of $68,486.3 USD was incredibly high $68,486.3 USD, this indicates an incredibly high variability between senior roles. The diversity of positions, many high earners and many low-earners greatly contribute to a diverse range of senior salaries. However, compared to entry level positions, where the average salary is $90,049.2 USD, there is a lower standard deviation of $54,254.2 USD indicating a lower variability of salary amongst different positions</a:t>
            </a:r>
            <a:r>
              <a:rPr lang="en" sz="1700">
                <a:solidFill>
                  <a:schemeClr val="dk1"/>
                </a:solidFill>
              </a:rPr>
              <a:t>.</a:t>
            </a:r>
            <a:endParaRPr sz="1700"/>
          </a:p>
          <a:p>
            <a:pPr marL="0" lvl="0" indent="0" algn="l" rtl="0">
              <a:spcBef>
                <a:spcPts val="1200"/>
              </a:spcBef>
              <a:spcAft>
                <a:spcPts val="1200"/>
              </a:spcAft>
              <a:buNone/>
            </a:pPr>
            <a:r>
              <a:rPr lang="en" sz="1700"/>
              <a:t>Despite the average of senior positions having a higher salary than entry level positions, the salary varies more and is more inconsistent than entry level positions. This may influence people’s choice to move to a senior position.</a:t>
            </a:r>
            <a:endParaRPr/>
          </a:p>
        </p:txBody>
      </p:sp>
      <p:sp>
        <p:nvSpPr>
          <p:cNvPr id="207" name="Google Shape;207;p36"/>
          <p:cNvSpPr txBox="1">
            <a:spLocks noGrp="1"/>
          </p:cNvSpPr>
          <p:nvPr>
            <p:ph type="title"/>
          </p:nvPr>
        </p:nvSpPr>
        <p:spPr>
          <a:xfrm>
            <a:off x="274700" y="3803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a:t>
            </a:r>
            <a:endParaRPr/>
          </a:p>
        </p:txBody>
      </p:sp>
      <p:sp>
        <p:nvSpPr>
          <p:cNvPr id="213" name="Google Shape;213;p37"/>
          <p:cNvSpPr txBox="1">
            <a:spLocks noGrp="1"/>
          </p:cNvSpPr>
          <p:nvPr>
            <p:ph type="body" idx="1"/>
          </p:nvPr>
        </p:nvSpPr>
        <p:spPr>
          <a:xfrm>
            <a:off x="311700" y="1152475"/>
            <a:ext cx="8473500" cy="30828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500" b="1" u="sng"/>
              <a:t>Salaries are affected by the size of companies</a:t>
            </a:r>
            <a:r>
              <a:rPr lang="en" sz="1500" b="1"/>
              <a:t>. </a:t>
            </a:r>
            <a:endParaRPr sz="1500" b="1"/>
          </a:p>
          <a:p>
            <a:pPr marL="0" lvl="0" indent="0" algn="just" rtl="0">
              <a:spcBef>
                <a:spcPts val="1200"/>
              </a:spcBef>
              <a:spcAft>
                <a:spcPts val="1200"/>
              </a:spcAft>
              <a:buClr>
                <a:schemeClr val="dk1"/>
              </a:buClr>
              <a:buSzPts val="1100"/>
              <a:buFont typeface="Arial"/>
              <a:buNone/>
            </a:pPr>
            <a:r>
              <a:rPr lang="en" sz="1500"/>
              <a:t>It was found that although small companies have a smaller average salary, it was surprisingly found that medium-sized companies had a higher average salary of $151,450.54 compared to large size companies that had an average salary of $139,602.46. This may be because medium-sized companies prioritise higher salaries, potentially to attract and retain top talent while maintaining a lean organisational structure. Small companies may face financial constraints, which could limit their ability to offer competitive salaries.</a:t>
            </a:r>
            <a:endParaRPr sz="22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8"/>
          <p:cNvSpPr txBox="1">
            <a:spLocks noGrp="1"/>
          </p:cNvSpPr>
          <p:nvPr>
            <p:ph type="title"/>
          </p:nvPr>
        </p:nvSpPr>
        <p:spPr>
          <a:xfrm>
            <a:off x="2995275" y="2176100"/>
            <a:ext cx="283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720"/>
              <a:t>Conclusion</a:t>
            </a:r>
            <a:endParaRPr sz="3720"/>
          </a:p>
        </p:txBody>
      </p:sp>
      <p:pic>
        <p:nvPicPr>
          <p:cNvPr id="219" name="Google Shape;219;p38"/>
          <p:cNvPicPr preferRelativeResize="0"/>
          <p:nvPr/>
        </p:nvPicPr>
        <p:blipFill>
          <a:blip r:embed="rId3">
            <a:alphaModFix amt="20000"/>
          </a:blip>
          <a:stretch>
            <a:fillRect/>
          </a:stretch>
        </p:blipFill>
        <p:spPr>
          <a:xfrm>
            <a:off x="-54300" y="-3825"/>
            <a:ext cx="9252600" cy="5151150"/>
          </a:xfrm>
          <a:prstGeom prst="rect">
            <a:avLst/>
          </a:prstGeom>
          <a:noFill/>
          <a:ln>
            <a:noFill/>
          </a:ln>
          <a:effectLst>
            <a:outerShdw blurRad="57150" dist="19050" dir="5400000" algn="bl" rotWithShape="0">
              <a:srgbClr val="000000">
                <a:alpha val="54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225" name="Google Shape;22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lnSpc>
                <a:spcPct val="95000"/>
              </a:lnSpc>
              <a:spcBef>
                <a:spcPts val="1200"/>
              </a:spcBef>
              <a:spcAft>
                <a:spcPts val="0"/>
              </a:spcAft>
              <a:buNone/>
            </a:pPr>
            <a:r>
              <a:rPr lang="en" sz="1700"/>
              <a:t>The conclusion addressed all objectives effectively. </a:t>
            </a:r>
            <a:endParaRPr sz="1700"/>
          </a:p>
          <a:p>
            <a:pPr marL="0" lvl="0" indent="0" algn="l" rtl="0">
              <a:lnSpc>
                <a:spcPct val="95000"/>
              </a:lnSpc>
              <a:spcBef>
                <a:spcPts val="1200"/>
              </a:spcBef>
              <a:spcAft>
                <a:spcPts val="0"/>
              </a:spcAft>
              <a:buNone/>
            </a:pPr>
            <a:r>
              <a:rPr lang="en" sz="1700"/>
              <a:t>It highlighted salary ranges by job category, showing most employees earn between $100,000–$200,000, with some senior roles reaching up to $750,000. </a:t>
            </a:r>
            <a:endParaRPr sz="1700"/>
          </a:p>
          <a:p>
            <a:pPr marL="0" lvl="0" indent="0" algn="l" rtl="0">
              <a:lnSpc>
                <a:spcPct val="95000"/>
              </a:lnSpc>
              <a:spcBef>
                <a:spcPts val="1200"/>
              </a:spcBef>
              <a:spcAft>
                <a:spcPts val="0"/>
              </a:spcAft>
              <a:buNone/>
            </a:pPr>
            <a:r>
              <a:rPr lang="en" sz="1700"/>
              <a:t>Salary differences by location were clear, with Qatar offering the highest average at $300,000, followed by Malaysia and Puerto Rico. </a:t>
            </a:r>
            <a:endParaRPr sz="1700"/>
          </a:p>
          <a:p>
            <a:pPr marL="0" lvl="0" indent="0" algn="l" rtl="0">
              <a:lnSpc>
                <a:spcPct val="95000"/>
              </a:lnSpc>
              <a:spcBef>
                <a:spcPts val="1200"/>
              </a:spcBef>
              <a:spcAft>
                <a:spcPts val="0"/>
              </a:spcAft>
              <a:buNone/>
            </a:pPr>
            <a:r>
              <a:rPr lang="en" sz="1700"/>
              <a:t>The overall salary range was summarized as $15,000 (minimum), $800,000 (maximum), and $146,752.41 (average). </a:t>
            </a:r>
            <a:endParaRPr sz="1700"/>
          </a:p>
          <a:p>
            <a:pPr marL="0" lvl="0" indent="0" algn="l" rtl="0">
              <a:lnSpc>
                <a:spcPct val="95000"/>
              </a:lnSpc>
              <a:spcBef>
                <a:spcPts val="1200"/>
              </a:spcBef>
              <a:spcAft>
                <a:spcPts val="0"/>
              </a:spcAft>
              <a:buNone/>
            </a:pPr>
            <a:r>
              <a:rPr lang="en" sz="1700"/>
              <a:t>Salary trends by company size showed medium-sized companies lead with an average of $151,450.54, followed by large companies at $139,602.46, and small companies at $86,614.57. </a:t>
            </a:r>
            <a:endParaRPr sz="1700"/>
          </a:p>
          <a:p>
            <a:pPr marL="0" lvl="0" indent="0" algn="l" rtl="0">
              <a:lnSpc>
                <a:spcPct val="95000"/>
              </a:lnSpc>
              <a:spcBef>
                <a:spcPts val="1200"/>
              </a:spcBef>
              <a:spcAft>
                <a:spcPts val="0"/>
              </a:spcAft>
              <a:buClr>
                <a:schemeClr val="dk1"/>
              </a:buClr>
              <a:buSzPct val="64705"/>
              <a:buFont typeface="Arial"/>
              <a:buNone/>
            </a:pPr>
            <a:r>
              <a:rPr lang="en" sz="1700"/>
              <a:t>These findings provide a clear overview of salary trends and variations.</a:t>
            </a:r>
            <a:endParaRPr sz="1700"/>
          </a:p>
          <a:p>
            <a:pPr marL="0" lvl="0" indent="0" algn="l" rtl="0">
              <a:lnSpc>
                <a:spcPct val="95000"/>
              </a:lnSpc>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OBJECTIVES</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To show salary range by different job category as shown in the dataset</a:t>
            </a:r>
            <a:endParaRPr/>
          </a:p>
          <a:p>
            <a:pPr marL="457200" lvl="0" indent="-342900" algn="l" rtl="0">
              <a:spcBef>
                <a:spcPts val="0"/>
              </a:spcBef>
              <a:spcAft>
                <a:spcPts val="0"/>
              </a:spcAft>
              <a:buSzPts val="1800"/>
              <a:buChar char="●"/>
            </a:pPr>
            <a:r>
              <a:rPr lang="en"/>
              <a:t>To show salary range by location</a:t>
            </a:r>
            <a:endParaRPr/>
          </a:p>
          <a:p>
            <a:pPr marL="457200" lvl="0" indent="-342900" algn="l" rtl="0">
              <a:spcBef>
                <a:spcPts val="0"/>
              </a:spcBef>
              <a:spcAft>
                <a:spcPts val="0"/>
              </a:spcAft>
              <a:buSzPts val="1800"/>
              <a:buChar char="●"/>
            </a:pPr>
            <a:r>
              <a:rPr lang="en"/>
              <a:t>To show overall salary range: Minimum, Maximum and Average.</a:t>
            </a:r>
            <a:endParaRPr/>
          </a:p>
          <a:p>
            <a:pPr marL="457200" lvl="0" indent="-342900" algn="l" rtl="0">
              <a:spcBef>
                <a:spcPts val="0"/>
              </a:spcBef>
              <a:spcAft>
                <a:spcPts val="0"/>
              </a:spcAft>
              <a:buSzPts val="1800"/>
              <a:buChar char="●"/>
            </a:pPr>
            <a:r>
              <a:rPr lang="en"/>
              <a:t>To show average salary range by company’s size</a:t>
            </a:r>
            <a:endParaRPr/>
          </a:p>
          <a:p>
            <a:pPr marL="0" lvl="0" indent="0" algn="l" rtl="0">
              <a:spcBef>
                <a:spcPts val="120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Description</a:t>
            </a:r>
            <a:endParaRPr/>
          </a:p>
        </p:txBody>
      </p:sp>
      <p:pic>
        <p:nvPicPr>
          <p:cNvPr id="74" name="Google Shape;74;p16"/>
          <p:cNvPicPr preferRelativeResize="0"/>
          <p:nvPr/>
        </p:nvPicPr>
        <p:blipFill rotWithShape="1">
          <a:blip r:embed="rId3">
            <a:alphaModFix/>
          </a:blip>
          <a:srcRect l="1434" t="23259" r="10529" b="44349"/>
          <a:stretch/>
        </p:blipFill>
        <p:spPr>
          <a:xfrm>
            <a:off x="840000" y="3092975"/>
            <a:ext cx="7244749" cy="1666800"/>
          </a:xfrm>
          <a:prstGeom prst="rect">
            <a:avLst/>
          </a:prstGeom>
          <a:noFill/>
          <a:ln>
            <a:noFill/>
          </a:ln>
        </p:spPr>
      </p:pic>
      <p:sp>
        <p:nvSpPr>
          <p:cNvPr id="75" name="Google Shape;75;p16"/>
          <p:cNvSpPr txBox="1"/>
          <p:nvPr/>
        </p:nvSpPr>
        <p:spPr>
          <a:xfrm>
            <a:off x="941000" y="1041500"/>
            <a:ext cx="3179400" cy="196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rPr>
              <a:t>This dataset contains the columns: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Work_year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Experience_level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Employment_type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Job_title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 Salary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Salary_Currency</a:t>
            </a:r>
            <a:endParaRPr sz="1500">
              <a:solidFill>
                <a:schemeClr val="dk2"/>
              </a:solidFill>
            </a:endParaRPr>
          </a:p>
          <a:p>
            <a:pPr marL="457200" lvl="0" indent="0" algn="r" rtl="0">
              <a:spcBef>
                <a:spcPts val="0"/>
              </a:spcBef>
              <a:spcAft>
                <a:spcPts val="0"/>
              </a:spcAft>
              <a:buNone/>
            </a:pPr>
            <a:r>
              <a:rPr lang="en" sz="1500">
                <a:solidFill>
                  <a:schemeClr val="dk2"/>
                </a:solidFill>
              </a:rPr>
              <a:t>                          </a:t>
            </a:r>
            <a:endParaRPr sz="1500">
              <a:solidFill>
                <a:schemeClr val="dk2"/>
              </a:solidFill>
            </a:endParaRPr>
          </a:p>
          <a:p>
            <a:pPr marL="0" lvl="0" indent="0" algn="l" rtl="0">
              <a:spcBef>
                <a:spcPts val="0"/>
              </a:spcBef>
              <a:spcAft>
                <a:spcPts val="0"/>
              </a:spcAft>
              <a:buNone/>
            </a:pPr>
            <a:endParaRPr sz="1800">
              <a:solidFill>
                <a:schemeClr val="dk2"/>
              </a:solidFill>
            </a:endParaRPr>
          </a:p>
        </p:txBody>
      </p:sp>
      <p:sp>
        <p:nvSpPr>
          <p:cNvPr id="76" name="Google Shape;76;p16"/>
          <p:cNvSpPr txBox="1"/>
          <p:nvPr/>
        </p:nvSpPr>
        <p:spPr>
          <a:xfrm>
            <a:off x="4695850" y="1315100"/>
            <a:ext cx="2631000" cy="14805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Char char="●"/>
            </a:pPr>
            <a:r>
              <a:rPr lang="en" sz="1500">
                <a:solidFill>
                  <a:schemeClr val="dk2"/>
                </a:solidFill>
              </a:rPr>
              <a:t>Salary_in_USD          Employee_residence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Remote_ratio</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Company_location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Company _size</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Methodology</a:t>
            </a:r>
            <a:endParaRPr/>
          </a:p>
        </p:txBody>
      </p:sp>
      <p:sp>
        <p:nvSpPr>
          <p:cNvPr id="82" name="Google Shape;82;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u="sng"/>
              <a:t>Cleaning and preparation</a:t>
            </a:r>
            <a:endParaRPr u="sng"/>
          </a:p>
          <a:p>
            <a:pPr marL="0" lvl="0" indent="0" algn="l" rtl="0">
              <a:spcBef>
                <a:spcPts val="1200"/>
              </a:spcBef>
              <a:spcAft>
                <a:spcPts val="0"/>
              </a:spcAft>
              <a:buNone/>
            </a:pPr>
            <a:r>
              <a:rPr lang="en"/>
              <a:t>Data was cleaned and prepared using Microsoft Excel to remove duplicates, blanks and repetitions. Additionally spelling and grammar was checked. Before the data was cleaned there were 14837 rows and after cleaning there was 9182 rows. </a:t>
            </a:r>
            <a:endParaRPr/>
          </a:p>
          <a:p>
            <a:pPr marL="0" lvl="0" indent="0" algn="l" rtl="0">
              <a:spcBef>
                <a:spcPts val="1200"/>
              </a:spcBef>
              <a:spcAft>
                <a:spcPts val="0"/>
              </a:spcAft>
              <a:buNone/>
            </a:pPr>
            <a:r>
              <a:rPr lang="en" u="sng"/>
              <a:t>Data Analysis </a:t>
            </a:r>
            <a:endParaRPr u="sng"/>
          </a:p>
          <a:p>
            <a:pPr marL="0" lvl="0" indent="0" algn="l" rtl="0">
              <a:spcBef>
                <a:spcPts val="1200"/>
              </a:spcBef>
              <a:spcAft>
                <a:spcPts val="1200"/>
              </a:spcAft>
              <a:buNone/>
            </a:pPr>
            <a:r>
              <a:rPr lang="en"/>
              <a:t>Analysis was conducted through MySQL. Analysis methods included filtering, calculations (average, count, addition, division, subtraction), using case statements, using conditional statements, using wildcard statements, general query syntax.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Highest Paying Locations for Remote Work</a:t>
            </a:r>
            <a:endParaRPr/>
          </a:p>
          <a:p>
            <a:pPr marL="0" lvl="0" indent="0" algn="l" rtl="0">
              <a:spcBef>
                <a:spcPts val="0"/>
              </a:spcBef>
              <a:spcAft>
                <a:spcPts val="0"/>
              </a:spcAft>
              <a:buNone/>
            </a:pPr>
            <a:endParaRPr/>
          </a:p>
        </p:txBody>
      </p:sp>
      <p:sp>
        <p:nvSpPr>
          <p:cNvPr id="88" name="Google Shape;88;p18"/>
          <p:cNvSpPr txBox="1">
            <a:spLocks noGrp="1"/>
          </p:cNvSpPr>
          <p:nvPr>
            <p:ph type="body" idx="1"/>
          </p:nvPr>
        </p:nvSpPr>
        <p:spPr>
          <a:xfrm>
            <a:off x="5710800" y="1152475"/>
            <a:ext cx="31215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100">
                <a:solidFill>
                  <a:schemeClr val="dk1"/>
                </a:solidFill>
              </a:rPr>
              <a:t>Qatar (</a:t>
            </a:r>
            <a:r>
              <a:rPr lang="en" sz="1100">
                <a:solidFill>
                  <a:schemeClr val="dk1"/>
                </a:solidFill>
                <a:latin typeface="Roboto Mono"/>
                <a:ea typeface="Roboto Mono"/>
                <a:cs typeface="Roboto Mono"/>
                <a:sym typeface="Roboto Mono"/>
              </a:rPr>
              <a:t>QA</a:t>
            </a:r>
            <a:r>
              <a:rPr lang="en" sz="1100">
                <a:solidFill>
                  <a:schemeClr val="dk1"/>
                </a:solidFill>
              </a:rPr>
              <a:t>) stands out as the highest-paying location for remote work with an average salary of $300,000, followed by Malaysia (</a:t>
            </a:r>
            <a:r>
              <a:rPr lang="en" sz="1100">
                <a:solidFill>
                  <a:schemeClr val="dk1"/>
                </a:solidFill>
                <a:latin typeface="Roboto Mono"/>
                <a:ea typeface="Roboto Mono"/>
                <a:cs typeface="Roboto Mono"/>
                <a:sym typeface="Roboto Mono"/>
              </a:rPr>
              <a:t>MY</a:t>
            </a:r>
            <a:r>
              <a:rPr lang="en" sz="1100">
                <a:solidFill>
                  <a:schemeClr val="dk1"/>
                </a:solidFill>
              </a:rPr>
              <a:t>) at $200,000 and Puerto Rico (</a:t>
            </a:r>
            <a:r>
              <a:rPr lang="en" sz="1100">
                <a:solidFill>
                  <a:schemeClr val="dk1"/>
                </a:solidFill>
                <a:latin typeface="Roboto Mono"/>
                <a:ea typeface="Roboto Mono"/>
                <a:cs typeface="Roboto Mono"/>
                <a:sym typeface="Roboto Mono"/>
              </a:rPr>
              <a:t>PR</a:t>
            </a:r>
            <a:r>
              <a:rPr lang="en" sz="1100">
                <a:solidFill>
                  <a:schemeClr val="dk1"/>
                </a:solidFill>
              </a:rPr>
              <a:t>) at $167,500. The United States (</a:t>
            </a:r>
            <a:r>
              <a:rPr lang="en" sz="1100">
                <a:solidFill>
                  <a:schemeClr val="dk1"/>
                </a:solidFill>
                <a:latin typeface="Roboto Mono"/>
                <a:ea typeface="Roboto Mono"/>
                <a:cs typeface="Roboto Mono"/>
                <a:sym typeface="Roboto Mono"/>
              </a:rPr>
              <a:t>US</a:t>
            </a:r>
            <a:r>
              <a:rPr lang="en" sz="1100">
                <a:solidFill>
                  <a:schemeClr val="dk1"/>
                </a:solidFill>
              </a:rPr>
              <a:t>) and Canada (</a:t>
            </a:r>
            <a:r>
              <a:rPr lang="en" sz="1100">
                <a:solidFill>
                  <a:schemeClr val="dk1"/>
                </a:solidFill>
                <a:latin typeface="Roboto Mono"/>
                <a:ea typeface="Roboto Mono"/>
                <a:cs typeface="Roboto Mono"/>
                <a:sym typeface="Roboto Mono"/>
              </a:rPr>
              <a:t>CA</a:t>
            </a:r>
            <a:r>
              <a:rPr lang="en" sz="1100">
                <a:solidFill>
                  <a:schemeClr val="dk1"/>
                </a:solidFill>
              </a:rPr>
              <a:t>) also rank highly, offering average remote salaries exceeding $150,000. The data highlights a significant variation in average remote salaries across different regions, with notable opportunities in both North America and select international locations such as Saudi Arabia (</a:t>
            </a:r>
            <a:r>
              <a:rPr lang="en" sz="1100">
                <a:solidFill>
                  <a:schemeClr val="dk1"/>
                </a:solidFill>
                <a:latin typeface="Roboto Mono"/>
                <a:ea typeface="Roboto Mono"/>
                <a:cs typeface="Roboto Mono"/>
                <a:sym typeface="Roboto Mono"/>
              </a:rPr>
              <a:t>SA</a:t>
            </a:r>
            <a:r>
              <a:rPr lang="en" sz="1100">
                <a:solidFill>
                  <a:schemeClr val="dk1"/>
                </a:solidFill>
              </a:rPr>
              <a:t>), Ukraine (</a:t>
            </a:r>
            <a:r>
              <a:rPr lang="en" sz="1100">
                <a:solidFill>
                  <a:schemeClr val="dk1"/>
                </a:solidFill>
                <a:latin typeface="Roboto Mono"/>
                <a:ea typeface="Roboto Mono"/>
                <a:cs typeface="Roboto Mono"/>
                <a:sym typeface="Roboto Mono"/>
              </a:rPr>
              <a:t>UA</a:t>
            </a:r>
            <a:r>
              <a:rPr lang="en" sz="1100">
                <a:solidFill>
                  <a:schemeClr val="dk1"/>
                </a:solidFill>
              </a:rPr>
              <a:t>), and Sweden (</a:t>
            </a:r>
            <a:r>
              <a:rPr lang="en" sz="1100">
                <a:solidFill>
                  <a:schemeClr val="dk1"/>
                </a:solidFill>
                <a:latin typeface="Roboto Mono"/>
                <a:ea typeface="Roboto Mono"/>
                <a:cs typeface="Roboto Mono"/>
                <a:sym typeface="Roboto Mono"/>
              </a:rPr>
              <a:t>SE</a:t>
            </a:r>
            <a:r>
              <a:rPr lang="en" sz="1100">
                <a:solidFill>
                  <a:schemeClr val="dk1"/>
                </a:solidFill>
              </a:rPr>
              <a:t>).</a:t>
            </a:r>
            <a:endParaRPr>
              <a:solidFill>
                <a:schemeClr val="dk1"/>
              </a:solidFill>
            </a:endParaRPr>
          </a:p>
        </p:txBody>
      </p:sp>
      <p:pic>
        <p:nvPicPr>
          <p:cNvPr id="89" name="Google Shape;89;p18"/>
          <p:cNvPicPr preferRelativeResize="0"/>
          <p:nvPr/>
        </p:nvPicPr>
        <p:blipFill>
          <a:blip r:embed="rId3">
            <a:alphaModFix/>
          </a:blip>
          <a:stretch>
            <a:fillRect/>
          </a:stretch>
        </p:blipFill>
        <p:spPr>
          <a:xfrm>
            <a:off x="311700" y="1152475"/>
            <a:ext cx="4358801" cy="3857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Average Salary by Company Size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5" name="Google Shape;95;p19"/>
          <p:cNvSpPr txBox="1">
            <a:spLocks noGrp="1"/>
          </p:cNvSpPr>
          <p:nvPr>
            <p:ph type="body" idx="1"/>
          </p:nvPr>
        </p:nvSpPr>
        <p:spPr>
          <a:xfrm>
            <a:off x="5710800" y="1152475"/>
            <a:ext cx="3121500" cy="3416400"/>
          </a:xfrm>
          <a:prstGeom prst="rect">
            <a:avLst/>
          </a:prstGeom>
        </p:spPr>
        <p:txBody>
          <a:bodyPr spcFirstLastPara="1" wrap="square" lIns="91425" tIns="91425" rIns="91425" bIns="91425" anchor="t" anchorCtr="0">
            <a:normAutofit fontScale="92500" lnSpcReduction="10000"/>
          </a:bodyPr>
          <a:lstStyle/>
          <a:p>
            <a:pPr marL="0" lvl="0" indent="0" algn="just" rtl="0">
              <a:spcBef>
                <a:spcPts val="0"/>
              </a:spcBef>
              <a:spcAft>
                <a:spcPts val="0"/>
              </a:spcAft>
              <a:buNone/>
            </a:pPr>
            <a:r>
              <a:rPr lang="en" sz="1100">
                <a:solidFill>
                  <a:schemeClr val="dk1"/>
                </a:solidFill>
              </a:rPr>
              <a:t>Medium-sized companies (M) offer the highest average salary of $151,450.54, indicating that these organizations provide competitive pay compared to others.</a:t>
            </a:r>
            <a:endParaRPr sz="1100">
              <a:solidFill>
                <a:schemeClr val="dk1"/>
              </a:solidFill>
            </a:endParaRPr>
          </a:p>
          <a:p>
            <a:pPr marL="0" lvl="0" indent="0" algn="just" rtl="0">
              <a:spcBef>
                <a:spcPts val="1200"/>
              </a:spcBef>
              <a:spcAft>
                <a:spcPts val="0"/>
              </a:spcAft>
              <a:buNone/>
            </a:pPr>
            <a:r>
              <a:rPr lang="en" sz="1100">
                <a:solidFill>
                  <a:schemeClr val="dk1"/>
                </a:solidFill>
              </a:rPr>
              <a:t>Large companies (L) follow with an average salary of $139,602.46, slightly lower than medium-sized companies.</a:t>
            </a:r>
            <a:endParaRPr sz="1100">
              <a:solidFill>
                <a:schemeClr val="dk1"/>
              </a:solidFill>
            </a:endParaRPr>
          </a:p>
          <a:p>
            <a:pPr marL="0" lvl="0" indent="0" algn="just" rtl="0">
              <a:spcBef>
                <a:spcPts val="1200"/>
              </a:spcBef>
              <a:spcAft>
                <a:spcPts val="0"/>
              </a:spcAft>
              <a:buNone/>
            </a:pPr>
            <a:r>
              <a:rPr lang="en" sz="1100">
                <a:solidFill>
                  <a:schemeClr val="dk1"/>
                </a:solidFill>
              </a:rPr>
              <a:t>Small companies (S) offer the lowest average salary of $86,614.57, reflecting a significant gap compared to both medium and large companies.</a:t>
            </a:r>
            <a:endParaRPr sz="1100">
              <a:solidFill>
                <a:schemeClr val="dk1"/>
              </a:solidFill>
            </a:endParaRPr>
          </a:p>
          <a:p>
            <a:pPr marL="0" lvl="0" indent="0" algn="just" rtl="0">
              <a:spcBef>
                <a:spcPts val="1200"/>
              </a:spcBef>
              <a:spcAft>
                <a:spcPts val="1200"/>
              </a:spcAft>
              <a:buNone/>
            </a:pPr>
            <a:r>
              <a:rPr lang="en" sz="1100">
                <a:solidFill>
                  <a:schemeClr val="dk1"/>
                </a:solidFill>
              </a:rPr>
              <a:t>This analysis suggests that medium-sized companies prioritize higher salaries, potentially to attract and retain top talent while maintaining a lean organizational structure. Small companies may face financial constraints, which could limit their ability to offer competitive salaries.</a:t>
            </a:r>
            <a:endParaRPr sz="1100">
              <a:solidFill>
                <a:schemeClr val="dk1"/>
              </a:solidFill>
            </a:endParaRPr>
          </a:p>
        </p:txBody>
      </p:sp>
      <p:pic>
        <p:nvPicPr>
          <p:cNvPr id="96" name="Google Shape;96;p19"/>
          <p:cNvPicPr preferRelativeResize="0"/>
          <p:nvPr/>
        </p:nvPicPr>
        <p:blipFill>
          <a:blip r:embed="rId3">
            <a:alphaModFix/>
          </a:blip>
          <a:stretch>
            <a:fillRect/>
          </a:stretch>
        </p:blipFill>
        <p:spPr>
          <a:xfrm>
            <a:off x="152400" y="1170125"/>
            <a:ext cx="5406000" cy="35133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271100"/>
            <a:ext cx="37551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Filtering Senior Positions</a:t>
            </a:r>
            <a:endParaRPr/>
          </a:p>
        </p:txBody>
      </p:sp>
      <p:sp>
        <p:nvSpPr>
          <p:cNvPr id="102" name="Google Shape;102;p20"/>
          <p:cNvSpPr txBox="1">
            <a:spLocks noGrp="1"/>
          </p:cNvSpPr>
          <p:nvPr>
            <p:ph type="body" idx="1"/>
          </p:nvPr>
        </p:nvSpPr>
        <p:spPr>
          <a:xfrm>
            <a:off x="311700" y="1152475"/>
            <a:ext cx="3755100" cy="39909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Clr>
                <a:schemeClr val="dk1"/>
              </a:buClr>
              <a:buSzPct val="64705"/>
              <a:buFont typeface="Arial"/>
              <a:buNone/>
            </a:pPr>
            <a:r>
              <a:rPr lang="en" sz="1700">
                <a:solidFill>
                  <a:schemeClr val="dk1"/>
                </a:solidFill>
              </a:rPr>
              <a:t>This query provides insights into senior-level professionals (`SE`) within the organisation. Key findings include:</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Senior-level roles vary across a wide range of job titles such as Lead Machine Learning Engineer, Data Science Manager, AI Scientist, and Analytics Engineer.</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Salaries for these positions display significant variation, ranging from $15,809 for entry-level analytics-related roles to a high of $750,000 for the Analytics Engineer in 2024.</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Some of the high-paying roles include AI Scientist with $417,937 and Lead Machine Learning Engineer with $95,386, highlighting the financial value of technical leadership roles.</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The data spans multiple years (2021–2024), suggesting evolving trends in pay and role demand over time.</a:t>
            </a:r>
            <a:endParaRPr sz="1700">
              <a:solidFill>
                <a:schemeClr val="dk1"/>
              </a:solidFill>
            </a:endParaRPr>
          </a:p>
          <a:p>
            <a:pPr marL="0" lvl="0" indent="0" algn="l" rtl="0">
              <a:spcBef>
                <a:spcPts val="0"/>
              </a:spcBef>
              <a:spcAft>
                <a:spcPts val="0"/>
              </a:spcAft>
              <a:buClr>
                <a:schemeClr val="dk1"/>
              </a:buClr>
              <a:buSzPct val="64705"/>
              <a:buFont typeface="Arial"/>
              <a:buNone/>
            </a:pPr>
            <a:endParaRPr sz="1700">
              <a:solidFill>
                <a:schemeClr val="dk1"/>
              </a:solidFill>
            </a:endParaRPr>
          </a:p>
          <a:p>
            <a:pPr marL="0" lvl="0" indent="0" algn="l" rtl="0">
              <a:spcBef>
                <a:spcPts val="0"/>
              </a:spcBef>
              <a:spcAft>
                <a:spcPts val="0"/>
              </a:spcAft>
              <a:buClr>
                <a:schemeClr val="dk1"/>
              </a:buClr>
              <a:buSzPct val="64705"/>
              <a:buFont typeface="Arial"/>
              <a:buNone/>
            </a:pPr>
            <a:r>
              <a:rPr lang="en" sz="1700">
                <a:solidFill>
                  <a:schemeClr val="dk1"/>
                </a:solidFill>
              </a:rPr>
              <a:t>This analysis underscores the diversity of senior-level positions, their responsibilities, and their substantial salary differences, likely influenced by job title, specialisation, and market conditions.</a:t>
            </a:r>
            <a:endParaRPr/>
          </a:p>
        </p:txBody>
      </p:sp>
      <p:pic>
        <p:nvPicPr>
          <p:cNvPr id="103" name="Google Shape;103;p20"/>
          <p:cNvPicPr preferRelativeResize="0"/>
          <p:nvPr/>
        </p:nvPicPr>
        <p:blipFill>
          <a:blip r:embed="rId3">
            <a:alphaModFix/>
          </a:blip>
          <a:stretch>
            <a:fillRect/>
          </a:stretch>
        </p:blipFill>
        <p:spPr>
          <a:xfrm>
            <a:off x="3756900" y="325874"/>
            <a:ext cx="5311599" cy="678525"/>
          </a:xfrm>
          <a:prstGeom prst="rect">
            <a:avLst/>
          </a:prstGeom>
          <a:noFill/>
          <a:ln>
            <a:noFill/>
          </a:ln>
        </p:spPr>
      </p:pic>
      <p:pic>
        <p:nvPicPr>
          <p:cNvPr id="104" name="Google Shape;104;p20"/>
          <p:cNvPicPr preferRelativeResize="0"/>
          <p:nvPr/>
        </p:nvPicPr>
        <p:blipFill>
          <a:blip r:embed="rId4">
            <a:alphaModFix/>
          </a:blip>
          <a:stretch>
            <a:fillRect/>
          </a:stretch>
        </p:blipFill>
        <p:spPr>
          <a:xfrm>
            <a:off x="4215900" y="1193875"/>
            <a:ext cx="4527950" cy="3427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Senior Position Distribution of Salaries</a:t>
            </a:r>
            <a:endParaRPr/>
          </a:p>
        </p:txBody>
      </p:sp>
      <p:sp>
        <p:nvSpPr>
          <p:cNvPr id="110" name="Google Shape;110;p21"/>
          <p:cNvSpPr txBox="1"/>
          <p:nvPr/>
        </p:nvSpPr>
        <p:spPr>
          <a:xfrm>
            <a:off x="488675" y="1017725"/>
            <a:ext cx="3636000" cy="3769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700">
                <a:solidFill>
                  <a:schemeClr val="dk1"/>
                </a:solidFill>
              </a:rPr>
              <a:t>The average salary among senior roles is $163,515.7172 USD. </a:t>
            </a:r>
            <a:endParaRPr sz="1700">
              <a:solidFill>
                <a:schemeClr val="dk1"/>
              </a:solidFill>
            </a:endParaRPr>
          </a:p>
          <a:p>
            <a:pPr marL="0" lvl="0" indent="0" algn="l" rtl="0">
              <a:lnSpc>
                <a:spcPct val="115000"/>
              </a:lnSpc>
              <a:spcBef>
                <a:spcPts val="0"/>
              </a:spcBef>
              <a:spcAft>
                <a:spcPts val="0"/>
              </a:spcAft>
              <a:buNone/>
            </a:pPr>
            <a:endParaRPr sz="1700">
              <a:solidFill>
                <a:schemeClr val="dk1"/>
              </a:solidFill>
            </a:endParaRPr>
          </a:p>
          <a:p>
            <a:pPr marL="0" lvl="0" indent="0" algn="l" rtl="0">
              <a:lnSpc>
                <a:spcPct val="115000"/>
              </a:lnSpc>
              <a:spcBef>
                <a:spcPts val="0"/>
              </a:spcBef>
              <a:spcAft>
                <a:spcPts val="0"/>
              </a:spcAft>
              <a:buNone/>
            </a:pPr>
            <a:r>
              <a:rPr lang="en" sz="1700">
                <a:solidFill>
                  <a:schemeClr val="dk1"/>
                </a:solidFill>
              </a:rPr>
              <a:t>The standard deviation among senior roles is $68,486.3 USD</a:t>
            </a:r>
            <a:endParaRPr sz="1700">
              <a:solidFill>
                <a:schemeClr val="dk1"/>
              </a:solidFill>
            </a:endParaRPr>
          </a:p>
          <a:p>
            <a:pPr marL="0" lvl="0" indent="0" algn="l" rtl="0">
              <a:lnSpc>
                <a:spcPct val="115000"/>
              </a:lnSpc>
              <a:spcBef>
                <a:spcPts val="0"/>
              </a:spcBef>
              <a:spcAft>
                <a:spcPts val="0"/>
              </a:spcAft>
              <a:buNone/>
            </a:pPr>
            <a:endParaRPr sz="1700">
              <a:solidFill>
                <a:schemeClr val="dk1"/>
              </a:solidFill>
            </a:endParaRPr>
          </a:p>
          <a:p>
            <a:pPr marL="0" lvl="0" indent="0" algn="l" rtl="0">
              <a:lnSpc>
                <a:spcPct val="115000"/>
              </a:lnSpc>
              <a:spcBef>
                <a:spcPts val="0"/>
              </a:spcBef>
              <a:spcAft>
                <a:spcPts val="0"/>
              </a:spcAft>
              <a:buNone/>
            </a:pPr>
            <a:r>
              <a:rPr lang="en" sz="1700">
                <a:solidFill>
                  <a:schemeClr val="dk1"/>
                </a:solidFill>
              </a:rPr>
              <a:t>The average salary among entry level roles is $90,049.2 USD</a:t>
            </a:r>
            <a:endParaRPr sz="1700">
              <a:solidFill>
                <a:schemeClr val="dk1"/>
              </a:solidFill>
            </a:endParaRPr>
          </a:p>
          <a:p>
            <a:pPr marL="0" lvl="0" indent="0" algn="l" rtl="0">
              <a:lnSpc>
                <a:spcPct val="115000"/>
              </a:lnSpc>
              <a:spcBef>
                <a:spcPts val="0"/>
              </a:spcBef>
              <a:spcAft>
                <a:spcPts val="0"/>
              </a:spcAft>
              <a:buNone/>
            </a:pPr>
            <a:endParaRPr sz="17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700">
                <a:solidFill>
                  <a:schemeClr val="dk1"/>
                </a:solidFill>
              </a:rPr>
              <a:t>The standard deviation among entry level roles is $54,254.2 USD.</a:t>
            </a:r>
            <a:endParaRPr sz="1700">
              <a:solidFill>
                <a:schemeClr val="dk1"/>
              </a:solidFill>
            </a:endParaRPr>
          </a:p>
        </p:txBody>
      </p:sp>
      <p:pic>
        <p:nvPicPr>
          <p:cNvPr id="111" name="Google Shape;111;p21"/>
          <p:cNvPicPr preferRelativeResize="0"/>
          <p:nvPr/>
        </p:nvPicPr>
        <p:blipFill rotWithShape="1">
          <a:blip r:embed="rId3">
            <a:alphaModFix/>
          </a:blip>
          <a:srcRect l="22008" t="14988" r="31253" b="40351"/>
          <a:stretch/>
        </p:blipFill>
        <p:spPr>
          <a:xfrm>
            <a:off x="4240725" y="1292075"/>
            <a:ext cx="4798500" cy="308942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2570</Words>
  <Application>Microsoft Office PowerPoint</Application>
  <PresentationFormat>On-screen Show (16:9)</PresentationFormat>
  <Paragraphs>150</Paragraphs>
  <Slides>27</Slides>
  <Notes>27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Roboto Mono</vt:lpstr>
      <vt:lpstr>Simple Light</vt:lpstr>
      <vt:lpstr>Data Science Salaries</vt:lpstr>
      <vt:lpstr>INTRODUCTION  </vt:lpstr>
      <vt:lpstr>OBJECTIVES</vt:lpstr>
      <vt:lpstr>Dataset Description</vt:lpstr>
      <vt:lpstr>Summary of Methodology</vt:lpstr>
      <vt:lpstr>Highest Paying Locations for Remote Work </vt:lpstr>
      <vt:lpstr>Average Salary by Company Size  </vt:lpstr>
      <vt:lpstr>Filtering Senior Positions</vt:lpstr>
      <vt:lpstr>Senior Position Distribution of Salaries</vt:lpstr>
      <vt:lpstr>Conditional Aggregation in SQL </vt:lpstr>
      <vt:lpstr>Minimum, Maximum, and Average Salary </vt:lpstr>
      <vt:lpstr>Number of Employees per Salary Ranges</vt:lpstr>
      <vt:lpstr>Flagging Employees that earn &gt;$400,000</vt:lpstr>
      <vt:lpstr>Counting Types of Jobs</vt:lpstr>
      <vt:lpstr>Results</vt:lpstr>
      <vt:lpstr>Summary of Results </vt:lpstr>
      <vt:lpstr>Summary of Results continued</vt:lpstr>
      <vt:lpstr>Summary of Results continued</vt:lpstr>
      <vt:lpstr>Summary of Results continued</vt:lpstr>
      <vt:lpstr>PowerPoint Presentation</vt:lpstr>
      <vt:lpstr>Discussion.</vt:lpstr>
      <vt:lpstr>Discussion.</vt:lpstr>
      <vt:lpstr>Discussion.</vt:lpstr>
      <vt:lpstr>Discussion.</vt:lpstr>
      <vt:lpstr>Discussion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Ronke</dc:creator>
  <cp:lastModifiedBy>Ronke Banjo</cp:lastModifiedBy>
  <cp:revision>1</cp:revision>
  <dcterms:modified xsi:type="dcterms:W3CDTF">2025-01-22T12:39:37Z</dcterms:modified>
</cp:coreProperties>
</file>